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3" r:id="rId2"/>
    <p:sldId id="260" r:id="rId3"/>
    <p:sldId id="294" r:id="rId4"/>
    <p:sldId id="295" r:id="rId5"/>
    <p:sldId id="296" r:id="rId6"/>
    <p:sldId id="297" r:id="rId7"/>
    <p:sldId id="300" r:id="rId8"/>
    <p:sldId id="299" r:id="rId9"/>
    <p:sldId id="301" r:id="rId10"/>
    <p:sldId id="302" r:id="rId11"/>
    <p:sldId id="304" r:id="rId12"/>
    <p:sldId id="305" r:id="rId13"/>
    <p:sldId id="306" r:id="rId14"/>
    <p:sldId id="307" r:id="rId15"/>
    <p:sldId id="308" r:id="rId16"/>
    <p:sldId id="309" r:id="rId17"/>
    <p:sldId id="310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6" autoAdjust="0"/>
    <p:restoredTop sz="85380" autoAdjust="0"/>
  </p:normalViewPr>
  <p:slideViewPr>
    <p:cSldViewPr>
      <p:cViewPr varScale="1">
        <p:scale>
          <a:sx n="93" d="100"/>
          <a:sy n="93" d="100"/>
        </p:scale>
        <p:origin x="-14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3302-6EAE-4554-8649-0ADB03FA7345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A5C41-0EF3-44E6-90EC-E8EF54F56E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71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Description </a:t>
            </a:r>
            <a:r>
              <a:rPr lang="en-US" dirty="0" err="1" smtClean="0"/>
              <a:t>très</a:t>
            </a:r>
            <a:r>
              <a:rPr lang="en-US" dirty="0" smtClean="0"/>
              <a:t> </a:t>
            </a:r>
            <a:r>
              <a:rPr lang="en-US" dirty="0" err="1" smtClean="0"/>
              <a:t>rapide</a:t>
            </a:r>
            <a:r>
              <a:rPr lang="en-US" dirty="0" smtClean="0"/>
              <a:t> de </a:t>
            </a:r>
            <a:r>
              <a:rPr lang="en-US" dirty="0" err="1" smtClean="0"/>
              <a:t>l’expérience</a:t>
            </a:r>
            <a:r>
              <a:rPr lang="en-US" dirty="0" smtClean="0"/>
              <a:t> CONSERT</a:t>
            </a:r>
          </a:p>
          <a:p>
            <a:pPr marL="171450" indent="-171450">
              <a:buFontTx/>
              <a:buChar char="-"/>
            </a:pPr>
            <a:r>
              <a:rPr lang="en-US" dirty="0" err="1" smtClean="0"/>
              <a:t>Pourquoi</a:t>
            </a:r>
            <a:r>
              <a:rPr lang="en-US" dirty="0" smtClean="0"/>
              <a:t> </a:t>
            </a:r>
            <a:r>
              <a:rPr lang="en-US" dirty="0" err="1" smtClean="0"/>
              <a:t>SimSERT</a:t>
            </a:r>
            <a:r>
              <a:rPr lang="en-US" baseline="0" dirty="0" smtClean="0"/>
              <a:t> ?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Préparer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opérations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spatiales</a:t>
            </a:r>
            <a:r>
              <a:rPr lang="en-US" baseline="0" dirty="0" smtClean="0"/>
              <a:t> avec les </a:t>
            </a:r>
            <a:r>
              <a:rPr lang="en-US" baseline="0" dirty="0" err="1" smtClean="0"/>
              <a:t>agences</a:t>
            </a:r>
            <a:r>
              <a:rPr lang="en-US" baseline="0" dirty="0" smtClean="0"/>
              <a:t> (ESA, CNES, DLR)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Faire </a:t>
            </a:r>
            <a:r>
              <a:rPr lang="en-US" baseline="0" dirty="0" err="1" smtClean="0"/>
              <a:t>l’analyse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scientifique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mesures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réelles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en-US" baseline="0" dirty="0" err="1" smtClean="0"/>
              <a:t>SimSERT</a:t>
            </a:r>
            <a:r>
              <a:rPr lang="en-US" baseline="0" dirty="0" smtClean="0"/>
              <a:t>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ray-tracing 3D pour la propagation radar en transmission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un milieu </a:t>
            </a:r>
            <a:r>
              <a:rPr lang="en-US" baseline="0" dirty="0" err="1" smtClean="0"/>
              <a:t>faiblement</a:t>
            </a:r>
            <a:r>
              <a:rPr lang="en-US" baseline="0" dirty="0" smtClean="0"/>
              <a:t> variable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Large </a:t>
            </a:r>
            <a:r>
              <a:rPr lang="en-US" baseline="0" dirty="0" err="1" smtClean="0"/>
              <a:t>domaine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problème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entraîne</a:t>
            </a:r>
            <a:r>
              <a:rPr lang="en-US" baseline="0" dirty="0" smtClean="0"/>
              <a:t> un volume de </a:t>
            </a:r>
            <a:r>
              <a:rPr lang="en-US" baseline="0" dirty="0" err="1" smtClean="0"/>
              <a:t>données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très</a:t>
            </a:r>
            <a:r>
              <a:rPr lang="en-US" baseline="0" dirty="0" smtClean="0"/>
              <a:t> important à </a:t>
            </a:r>
            <a:r>
              <a:rPr lang="en-US" baseline="0" dirty="0" err="1" smtClean="0"/>
              <a:t>étudier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réduire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=&gt; </a:t>
            </a:r>
            <a:r>
              <a:rPr lang="en-US" baseline="0" dirty="0" err="1" smtClean="0"/>
              <a:t>besoin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pouvoir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mettre</a:t>
            </a:r>
            <a:r>
              <a:rPr lang="en-US" baseline="0" dirty="0" smtClean="0"/>
              <a:t> à </a:t>
            </a:r>
            <a:r>
              <a:rPr lang="en-US" baseline="0" dirty="0" err="1" smtClean="0"/>
              <a:t>l’échelle</a:t>
            </a:r>
            <a:r>
              <a:rPr lang="en-US" baseline="0" dirty="0" smtClean="0"/>
              <a:t> (poste local portable avec GUI / grille de </a:t>
            </a:r>
            <a:r>
              <a:rPr lang="en-US" baseline="0" dirty="0" err="1" smtClean="0"/>
              <a:t>calcul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donc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multiplateforme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=&gt; </a:t>
            </a:r>
            <a:r>
              <a:rPr lang="en-US" baseline="0" dirty="0" err="1" smtClean="0"/>
              <a:t>besoin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d’outils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visualisation</a:t>
            </a:r>
            <a:r>
              <a:rPr lang="en-US" baseline="0" dirty="0" smtClean="0"/>
              <a:t>, de </a:t>
            </a:r>
            <a:r>
              <a:rPr lang="fr-FR" baseline="0" noProof="0" dirty="0" smtClean="0"/>
              <a:t>prototypage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rapide</a:t>
            </a:r>
            <a:r>
              <a:rPr lang="en-US" baseline="0" dirty="0" smtClean="0"/>
              <a:t> car non </a:t>
            </a:r>
            <a:r>
              <a:rPr lang="en-US" baseline="0" dirty="0" err="1" smtClean="0"/>
              <a:t>spécifiable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complètement</a:t>
            </a:r>
            <a:r>
              <a:rPr lang="en-US" baseline="0" dirty="0" smtClean="0"/>
              <a:t> à priori</a:t>
            </a:r>
          </a:p>
          <a:p>
            <a:pPr marL="171450" lvl="0" indent="-171450">
              <a:buFontTx/>
              <a:buChar char="-"/>
            </a:pPr>
            <a:r>
              <a:rPr lang="en-US" baseline="0" dirty="0" err="1" smtClean="0"/>
              <a:t>Développement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depuis</a:t>
            </a:r>
            <a:r>
              <a:rPr lang="en-US" baseline="0" dirty="0" smtClean="0"/>
              <a:t> 2011 avec </a:t>
            </a:r>
            <a:r>
              <a:rPr lang="en-US" baseline="0" dirty="0" err="1" smtClean="0"/>
              <a:t>Mickaël</a:t>
            </a:r>
            <a:r>
              <a:rPr lang="en-US" baseline="0" dirty="0" smtClean="0"/>
              <a:t> et Mathieu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5C41-0EF3-44E6-90EC-E8EF54F56E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045A-5554-4910-8B5C-60027877C622}" type="datetime1">
              <a:rPr lang="fr-FR" smtClean="0"/>
              <a:t>19/05/2015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06B8-9F3E-4495-BE61-CDFCE2122E8A}" type="datetime1">
              <a:rPr lang="fr-FR" smtClean="0"/>
              <a:t>19/05/2015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2CA0-EB11-4191-A68A-C7D3107F5917}" type="datetime1">
              <a:rPr lang="fr-FR" smtClean="0"/>
              <a:t>19/05/2015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B547-84DD-47CE-BB7C-944D48A2B8A7}" type="datetime1">
              <a:rPr lang="fr-FR" smtClean="0"/>
              <a:t>19/05/2015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07580" y="6525344"/>
            <a:ext cx="4968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noProof="0" dirty="0" smtClean="0">
                <a:solidFill>
                  <a:schemeClr val="bg1">
                    <a:lumMod val="65000"/>
                  </a:schemeClr>
                </a:solidFill>
              </a:rPr>
              <a:t>Journée des utilisateurs CIMENT – MJK –  Yves </a:t>
            </a:r>
            <a:r>
              <a:rPr lang="fr-FR" sz="1200" noProof="0" dirty="0" err="1" smtClean="0">
                <a:solidFill>
                  <a:schemeClr val="bg1">
                    <a:lumMod val="65000"/>
                  </a:schemeClr>
                </a:solidFill>
              </a:rPr>
              <a:t>Rogez</a:t>
            </a:r>
            <a:r>
              <a:rPr lang="fr-FR" sz="1200" noProof="0" dirty="0" smtClean="0">
                <a:solidFill>
                  <a:schemeClr val="bg1">
                    <a:lumMod val="65000"/>
                  </a:schemeClr>
                </a:solidFill>
              </a:rPr>
              <a:t> – 13/05/2015</a:t>
            </a:r>
            <a:endParaRPr lang="fr-FR" sz="1200" noProof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3BE8-D598-4019-B994-CDF76E06A1FC}" type="datetime1">
              <a:rPr lang="fr-FR" smtClean="0"/>
              <a:t>19/05/2015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5CEA-83D2-4E08-A365-4570AFA5688C}" type="datetime1">
              <a:rPr lang="fr-FR" smtClean="0"/>
              <a:t>19/05/2015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17BE-2101-4508-8EFB-A92CDDD91735}" type="datetime1">
              <a:rPr lang="fr-FR" smtClean="0"/>
              <a:t>19/05/2015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9DD29-5522-48DF-B3F0-E445C374B16D}" type="datetime1">
              <a:rPr lang="fr-FR" smtClean="0"/>
              <a:t>19/05/2015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4446-6B53-441C-9FCB-D09D02B1A523}" type="datetime1">
              <a:rPr lang="fr-FR" smtClean="0"/>
              <a:t>19/05/2015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83AE-595F-465D-B7F5-748CA7A0D836}" type="datetime1">
              <a:rPr lang="fr-FR" smtClean="0"/>
              <a:t>19/05/2015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54991-7E59-4D8F-85B2-F56A1462E289}" type="datetime1">
              <a:rPr lang="fr-FR" smtClean="0"/>
              <a:t>19/05/2015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89000">
              <a:schemeClr val="bg1"/>
            </a:gs>
            <a:gs pos="74000">
              <a:srgbClr val="FFFFCC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E3ED0-13BB-4D18-89D0-92A5ED619314}" type="datetime1">
              <a:rPr lang="fr-FR" smtClean="0"/>
              <a:t>19/05/2015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rogezy\00_Gestion\04_Presentations\2015-05-13%20CIMENT%20user%20day\2014-10-15_CONSERT_Propagation.mp4" TargetMode="External"/><Relationship Id="rId1" Type="http://schemas.microsoft.com/office/2007/relationships/media" Target="file:///D:\rogezy\00_Gestion\04_Presentations\2015-05-13%20CIMENT%20user%20day\2014-10-15_CONSERT_Propagation.mp4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CONSERT / ROSETTA</a:t>
            </a:r>
            <a:b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700" dirty="0" smtClean="0"/>
              <a:t>Utilisation de la grille CIMENT</a:t>
            </a:r>
            <a:endParaRPr lang="fr-FR" sz="2700" dirty="0"/>
          </a:p>
        </p:txBody>
      </p:sp>
      <p:pic>
        <p:nvPicPr>
          <p:cNvPr id="6" name="Picture 4" descr="model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6009726" cy="436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733256"/>
            <a:ext cx="1440160" cy="63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mps_en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8"/>
          <a:stretch>
            <a:fillRect/>
          </a:stretch>
        </p:blipFill>
        <p:spPr bwMode="auto">
          <a:xfrm>
            <a:off x="3902259" y="5805264"/>
            <a:ext cx="1317813" cy="63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C:\Users\Alain\Documents\Alain\01 - CONSERT\9 - Presentation\800px-Logo_-_Sonde_Rosetta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653807"/>
            <a:ext cx="1735138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9" y="5373216"/>
            <a:ext cx="960995" cy="111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8" descr="D:\rogezy\00_Gestion\04_Presentations\2013-12-08 JPL\Cartons\Logo_LATMO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44" y="5808572"/>
            <a:ext cx="1573920" cy="57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59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Touchdown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0"/>
          <a:stretch/>
        </p:blipFill>
        <p:spPr bwMode="auto">
          <a:xfrm>
            <a:off x="179512" y="1022139"/>
            <a:ext cx="3681118" cy="23348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58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0"/>
          <a:stretch/>
        </p:blipFill>
        <p:spPr bwMode="auto">
          <a:xfrm>
            <a:off x="179512" y="1022139"/>
            <a:ext cx="3681118" cy="23348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Touchdown</a:t>
            </a:r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80926"/>
            <a:ext cx="3773767" cy="24961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4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0"/>
          <a:stretch/>
        </p:blipFill>
        <p:spPr bwMode="auto">
          <a:xfrm>
            <a:off x="179512" y="1022139"/>
            <a:ext cx="3681118" cy="23348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Touchdown</a:t>
            </a:r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80926"/>
            <a:ext cx="3773767" cy="24961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6"/>
          <a:stretch/>
        </p:blipFill>
        <p:spPr bwMode="auto">
          <a:xfrm>
            <a:off x="2739417" y="2276872"/>
            <a:ext cx="4188299" cy="30245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4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0"/>
          <a:stretch/>
        </p:blipFill>
        <p:spPr bwMode="auto">
          <a:xfrm>
            <a:off x="179512" y="1022139"/>
            <a:ext cx="3681118" cy="23348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80926"/>
            <a:ext cx="3773767" cy="24961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Touchdown</a:t>
            </a:r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6"/>
          <a:stretch/>
        </p:blipFill>
        <p:spPr bwMode="auto">
          <a:xfrm>
            <a:off x="2739417" y="2276872"/>
            <a:ext cx="4188299" cy="30245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206238" cy="29523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4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Touchdown</a:t>
            </a:r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</p:txBody>
      </p:sp>
      <p:pic>
        <p:nvPicPr>
          <p:cNvPr id="9" name="Picture 4" descr="D:\rogezy\12_OPE\02_MTPs\MTP009 SDL-FSS\2014-11-12 Landing\LandingSiteDetermination\CONSERT_LandingArea_#10_Shape4S_Wid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6835012" cy="439248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rogezy\12_OPE\02_MTPs\MTP009 SDL-FSS\2014-11-12 Landing\LandingSiteDetermination\CONSERT_LandingArea_#10_Shape4S_FrontView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32689" r="27502" b="3148"/>
          <a:stretch/>
        </p:blipFill>
        <p:spPr bwMode="auto">
          <a:xfrm>
            <a:off x="5036028" y="1661002"/>
            <a:ext cx="3905721" cy="388483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12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>
            <a:normAutofit/>
          </a:bodyPr>
          <a:lstStyle/>
          <a:p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 des premières mesures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D:\rogezy\12_OPE\02_MTPs\MTP009 SDL-FSS\2014-11-12 Landing\LandingSiteDetermination\CONSERT_LandingArea_#10_Shape4S_FrontView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32689" r="27502" b="3148"/>
          <a:stretch/>
        </p:blipFill>
        <p:spPr bwMode="auto">
          <a:xfrm>
            <a:off x="935596" y="4005064"/>
            <a:ext cx="2376264" cy="236355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3"/>
          <p:cNvSpPr>
            <a:spLocks noGrp="1"/>
          </p:cNvSpPr>
          <p:nvPr>
            <p:ph idx="1"/>
          </p:nvPr>
        </p:nvSpPr>
        <p:spPr>
          <a:xfrm>
            <a:off x="4211960" y="1196752"/>
            <a:ext cx="4896544" cy="5184576"/>
          </a:xfrm>
        </p:spPr>
        <p:txBody>
          <a:bodyPr>
            <a:normAutofit/>
          </a:bodyPr>
          <a:lstStyle/>
          <a:p>
            <a:r>
              <a:rPr lang="fr-FR" sz="2800" dirty="0" smtClean="0"/>
              <a:t>Inversion des paramètres:</a:t>
            </a:r>
          </a:p>
          <a:p>
            <a:pPr lvl="1"/>
            <a:r>
              <a:rPr lang="fr-FR" sz="2000" dirty="0" smtClean="0"/>
              <a:t>Position exacte du site d’atterrissage</a:t>
            </a:r>
          </a:p>
          <a:p>
            <a:pPr lvl="1"/>
            <a:r>
              <a:rPr lang="fr-FR" sz="2000" dirty="0" smtClean="0"/>
              <a:t>Permittivité interne du noyau</a:t>
            </a:r>
          </a:p>
          <a:p>
            <a:endParaRPr lang="fr-FR" sz="2400" dirty="0" smtClean="0"/>
          </a:p>
          <a:p>
            <a:r>
              <a:rPr lang="fr-FR" sz="2400" dirty="0" smtClean="0"/>
              <a:t>Incertitude supplémentaire:</a:t>
            </a:r>
          </a:p>
          <a:p>
            <a:pPr lvl="1"/>
            <a:r>
              <a:rPr lang="fr-FR" sz="2000" dirty="0" smtClean="0"/>
              <a:t>Modèle de forme</a:t>
            </a:r>
          </a:p>
          <a:p>
            <a:pPr lvl="1"/>
            <a:r>
              <a:rPr lang="fr-FR" sz="2000" dirty="0" smtClean="0"/>
              <a:t>Reconstruction de la trajectoire de ROSETTA</a:t>
            </a:r>
          </a:p>
          <a:p>
            <a:pPr lvl="1"/>
            <a:endParaRPr lang="fr-FR" sz="2000" dirty="0" smtClean="0"/>
          </a:p>
          <a:p>
            <a:r>
              <a:rPr lang="fr-FR" sz="2400" dirty="0" smtClean="0"/>
              <a:t>Hypothèse en première approche:</a:t>
            </a:r>
          </a:p>
          <a:p>
            <a:pPr lvl="1"/>
            <a:r>
              <a:rPr lang="fr-FR" sz="2000" dirty="0" smtClean="0"/>
              <a:t>Intérieur du noyau homogène</a:t>
            </a:r>
            <a:endParaRPr lang="fr-FR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032448" cy="2586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00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>
            <a:normAutofit/>
          </a:bodyPr>
          <a:lstStyle/>
          <a:p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 des premières mesures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space réservé du contenu 3"/>
          <p:cNvSpPr>
            <a:spLocks noGrp="1"/>
          </p:cNvSpPr>
          <p:nvPr>
            <p:ph idx="1"/>
          </p:nvPr>
        </p:nvSpPr>
        <p:spPr>
          <a:xfrm>
            <a:off x="3491880" y="1196752"/>
            <a:ext cx="5400600" cy="5184576"/>
          </a:xfrm>
        </p:spPr>
        <p:txBody>
          <a:bodyPr>
            <a:normAutofit fontScale="85000" lnSpcReduction="10000"/>
          </a:bodyPr>
          <a:lstStyle/>
          <a:p>
            <a:r>
              <a:rPr lang="fr-FR" sz="2800" dirty="0" smtClean="0"/>
              <a:t>Pour l’ensemble de la zone: </a:t>
            </a:r>
          </a:p>
          <a:p>
            <a:pPr lvl="1"/>
            <a:r>
              <a:rPr lang="fr-FR" sz="2000" b="1" dirty="0" smtClean="0"/>
              <a:t>≈ 26000 </a:t>
            </a:r>
            <a:r>
              <a:rPr lang="fr-FR" sz="2000" dirty="0" smtClean="0"/>
              <a:t>simulations “</a:t>
            </a:r>
            <a:r>
              <a:rPr lang="fr-FR" sz="2000" dirty="0" err="1" smtClean="0"/>
              <a:t>embarrassingly</a:t>
            </a:r>
            <a:r>
              <a:rPr lang="fr-FR" sz="2000" dirty="0" smtClean="0"/>
              <a:t> </a:t>
            </a:r>
            <a:r>
              <a:rPr lang="fr-FR" sz="2000" dirty="0" err="1" smtClean="0"/>
              <a:t>parallel</a:t>
            </a:r>
            <a:r>
              <a:rPr lang="fr-FR" sz="2000" dirty="0" smtClean="0"/>
              <a:t>”</a:t>
            </a:r>
          </a:p>
          <a:p>
            <a:pPr lvl="1"/>
            <a:r>
              <a:rPr lang="fr-FR" sz="2000" b="1" dirty="0" smtClean="0"/>
              <a:t>≈ 2 à 3 h</a:t>
            </a:r>
            <a:r>
              <a:rPr lang="fr-FR" sz="2000" dirty="0" smtClean="0"/>
              <a:t> de calcul par simulation</a:t>
            </a:r>
          </a:p>
          <a:p>
            <a:pPr lvl="1"/>
            <a:r>
              <a:rPr lang="fr-FR" sz="2000" b="1" dirty="0" smtClean="0"/>
              <a:t>30 GB </a:t>
            </a:r>
            <a:r>
              <a:rPr lang="fr-FR" sz="2000" dirty="0" smtClean="0"/>
              <a:t>de données intermédiaires par simulation (cache local)</a:t>
            </a:r>
          </a:p>
          <a:p>
            <a:pPr lvl="1"/>
            <a:r>
              <a:rPr lang="fr-FR" sz="2000" b="1" dirty="0" smtClean="0"/>
              <a:t>1 </a:t>
            </a:r>
            <a:r>
              <a:rPr lang="fr-FR" sz="2000" b="1" dirty="0" err="1" smtClean="0"/>
              <a:t>noeud</a:t>
            </a:r>
            <a:r>
              <a:rPr lang="fr-FR" sz="2000" b="1" dirty="0" smtClean="0"/>
              <a:t> / max 8 GB RAM </a:t>
            </a:r>
            <a:r>
              <a:rPr lang="fr-FR" sz="2000" dirty="0" smtClean="0"/>
              <a:t>par simulation</a:t>
            </a:r>
          </a:p>
          <a:p>
            <a:pPr lvl="1"/>
            <a:endParaRPr lang="fr-FR" sz="2000" dirty="0" smtClean="0"/>
          </a:p>
          <a:p>
            <a:r>
              <a:rPr lang="fr-FR" sz="2800" dirty="0" smtClean="0"/>
              <a:t>Jobs exécutés en mode best-effort</a:t>
            </a:r>
          </a:p>
          <a:p>
            <a:endParaRPr lang="fr-FR" dirty="0" smtClean="0"/>
          </a:p>
          <a:p>
            <a:r>
              <a:rPr lang="fr-FR" sz="2800" dirty="0" smtClean="0"/>
              <a:t>Total de </a:t>
            </a:r>
            <a:r>
              <a:rPr lang="fr-FR" sz="2800" b="1" dirty="0" smtClean="0"/>
              <a:t>400 GB </a:t>
            </a:r>
            <a:r>
              <a:rPr lang="fr-FR" sz="2800" dirty="0" smtClean="0"/>
              <a:t>résultats =&gt; </a:t>
            </a:r>
            <a:r>
              <a:rPr lang="fr-FR" sz="2800" dirty="0" err="1" smtClean="0"/>
              <a:t>iRODS</a:t>
            </a:r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smtClean="0"/>
              <a:t>Réduction : </a:t>
            </a:r>
            <a:br>
              <a:rPr lang="fr-FR" sz="2800" dirty="0" smtClean="0"/>
            </a:br>
            <a:r>
              <a:rPr lang="fr-FR" sz="2400" dirty="0" smtClean="0"/>
              <a:t>indicateurs statistiques, cartes =&gt; Luke6</a:t>
            </a:r>
            <a:endParaRPr lang="fr-FR" sz="2400" dirty="0"/>
          </a:p>
        </p:txBody>
      </p:sp>
      <p:pic>
        <p:nvPicPr>
          <p:cNvPr id="7" name="Picture 2" descr="D:\rogezy\00_Gestion\04_Presentations\2015-05-13 CIMENT user day\CiGri_LS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12776"/>
            <a:ext cx="3294483" cy="4536504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>
            <a:normAutofit/>
          </a:bodyPr>
          <a:lstStyle/>
          <a:p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Petit retour d’expérience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space réservé du contenu 3"/>
          <p:cNvSpPr>
            <a:spLocks noGrp="1"/>
          </p:cNvSpPr>
          <p:nvPr>
            <p:ph idx="1"/>
          </p:nvPr>
        </p:nvSpPr>
        <p:spPr>
          <a:xfrm>
            <a:off x="107504" y="1340768"/>
            <a:ext cx="5544615" cy="3672408"/>
          </a:xfrm>
        </p:spPr>
        <p:txBody>
          <a:bodyPr>
            <a:normAutofit/>
          </a:bodyPr>
          <a:lstStyle/>
          <a:p>
            <a:r>
              <a:rPr lang="fr-FR" sz="2000" dirty="0" smtClean="0"/>
              <a:t>Quelques disfonctionnements</a:t>
            </a:r>
          </a:p>
          <a:p>
            <a:pPr lvl="1"/>
            <a:r>
              <a:rPr lang="fr-FR" sz="1800" dirty="0" err="1" smtClean="0"/>
              <a:t>iRODS</a:t>
            </a:r>
            <a:endParaRPr lang="fr-FR" sz="1800" dirty="0" smtClean="0"/>
          </a:p>
          <a:p>
            <a:pPr lvl="1"/>
            <a:r>
              <a:rPr lang="fr-FR" sz="1800" dirty="0" err="1" smtClean="0"/>
              <a:t>Fostino</a:t>
            </a:r>
            <a:r>
              <a:rPr lang="fr-FR" sz="1800" dirty="0" smtClean="0"/>
              <a:t> en fin de vie…</a:t>
            </a:r>
          </a:p>
          <a:p>
            <a:pPr lvl="1"/>
            <a:endParaRPr lang="fr-FR" sz="1800" dirty="0" smtClean="0"/>
          </a:p>
          <a:p>
            <a:r>
              <a:rPr lang="fr-FR" sz="2000" dirty="0" smtClean="0"/>
              <a:t>Des outils qui s’améliorent </a:t>
            </a:r>
            <a:br>
              <a:rPr lang="fr-FR" sz="2000" dirty="0" smtClean="0"/>
            </a:br>
            <a:r>
              <a:rPr lang="fr-FR" sz="2000" dirty="0" smtClean="0"/>
              <a:t>(</a:t>
            </a:r>
            <a:r>
              <a:rPr lang="fr-FR" sz="2000" dirty="0" err="1" smtClean="0"/>
              <a:t>CiGri</a:t>
            </a:r>
            <a:r>
              <a:rPr lang="fr-FR" sz="2000" dirty="0" smtClean="0"/>
              <a:t>, commandes </a:t>
            </a:r>
            <a:r>
              <a:rPr lang="fr-FR" sz="2000" dirty="0" err="1" smtClean="0"/>
              <a:t>iRODS</a:t>
            </a:r>
            <a:r>
              <a:rPr lang="fr-FR" sz="2000" dirty="0" smtClean="0"/>
              <a:t>, …)</a:t>
            </a:r>
          </a:p>
          <a:p>
            <a:r>
              <a:rPr lang="fr-FR" sz="2000" dirty="0" smtClean="0"/>
              <a:t>Cluster Luke très pratique</a:t>
            </a:r>
          </a:p>
          <a:p>
            <a:r>
              <a:rPr lang="fr-FR" sz="2000" dirty="0" smtClean="0"/>
              <a:t>Une équipe technique très réactive et efficace, </a:t>
            </a:r>
            <a:br>
              <a:rPr lang="fr-FR" sz="2000" dirty="0" smtClean="0"/>
            </a:br>
            <a:r>
              <a:rPr lang="fr-FR" sz="2000" dirty="0" smtClean="0"/>
              <a:t>en particulier dans les phases critiques</a:t>
            </a:r>
          </a:p>
          <a:p>
            <a:endParaRPr lang="fr-FR" sz="2400" dirty="0" smtClean="0"/>
          </a:p>
          <a:p>
            <a:endParaRPr lang="fr-F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52"/>
          <a:stretch/>
        </p:blipFill>
        <p:spPr bwMode="auto">
          <a:xfrm>
            <a:off x="5168794" y="1556792"/>
            <a:ext cx="3867702" cy="29523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995936" y="522463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MERCI 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85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39952" y="1844824"/>
            <a:ext cx="5184576" cy="424847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L’expérience</a:t>
            </a:r>
            <a:r>
              <a:rPr lang="en-US" sz="2800" dirty="0" smtClean="0"/>
              <a:t> CONSERT</a:t>
            </a:r>
          </a:p>
          <a:p>
            <a:endParaRPr lang="en-US" sz="2800" dirty="0"/>
          </a:p>
          <a:p>
            <a:r>
              <a:rPr lang="en-US" sz="2800" dirty="0" err="1" smtClean="0"/>
              <a:t>Choix</a:t>
            </a:r>
            <a:r>
              <a:rPr lang="en-US" sz="2800" dirty="0" smtClean="0"/>
              <a:t> du site </a:t>
            </a:r>
            <a:r>
              <a:rPr lang="en-US" sz="2800" dirty="0" err="1" smtClean="0"/>
              <a:t>d’atterrissage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 smtClean="0"/>
              <a:t>Analyse</a:t>
            </a:r>
            <a:r>
              <a:rPr lang="en-US" sz="2800" dirty="0" smtClean="0"/>
              <a:t> des </a:t>
            </a:r>
            <a:r>
              <a:rPr lang="en-US" sz="2800" dirty="0" err="1" smtClean="0"/>
              <a:t>mesures</a:t>
            </a:r>
            <a:r>
              <a:rPr lang="en-US" sz="2800" dirty="0" smtClean="0"/>
              <a:t> </a:t>
            </a:r>
            <a:r>
              <a:rPr lang="en-US" sz="2800" dirty="0" err="1" smtClean="0"/>
              <a:t>scientifiques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67544" y="-27384"/>
            <a:ext cx="8229600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CONSERT / ROSETTA</a:t>
            </a:r>
            <a:endParaRPr lang="fr-FR" sz="2700" dirty="0"/>
          </a:p>
        </p:txBody>
      </p:sp>
      <p:pic>
        <p:nvPicPr>
          <p:cNvPr id="10" name="Image 2" descr="les-cometes_1515501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2"/>
          <a:stretch/>
        </p:blipFill>
        <p:spPr bwMode="auto">
          <a:xfrm>
            <a:off x="179513" y="1484784"/>
            <a:ext cx="3816423" cy="41082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53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07904" y="1196752"/>
            <a:ext cx="5271880" cy="4968552"/>
          </a:xfrm>
        </p:spPr>
        <p:txBody>
          <a:bodyPr>
            <a:normAutofit fontScale="92500"/>
          </a:bodyPr>
          <a:lstStyle/>
          <a:p>
            <a:r>
              <a:rPr lang="fr-FR" sz="2400" dirty="0" smtClean="0"/>
              <a:t>Mission spatiale de l’ESA</a:t>
            </a:r>
          </a:p>
          <a:p>
            <a:r>
              <a:rPr lang="fr-FR" sz="2400" dirty="0" smtClean="0"/>
              <a:t>Rendez-vous avec la comète 67P/</a:t>
            </a:r>
            <a:r>
              <a:rPr lang="fr-FR" sz="2400" dirty="0" err="1" smtClean="0"/>
              <a:t>Churyumov-Gerasimenko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11 instruments</a:t>
            </a:r>
            <a:r>
              <a:rPr lang="en-US" sz="2400" dirty="0" smtClean="0"/>
              <a:t> </a:t>
            </a:r>
            <a:r>
              <a:rPr lang="fr-FR" sz="2400" dirty="0" smtClean="0"/>
              <a:t>sur ROSETTA</a:t>
            </a:r>
          </a:p>
          <a:p>
            <a:r>
              <a:rPr lang="fr-FR" sz="2400" dirty="0" smtClean="0"/>
              <a:t>10 instruments sur Philae</a:t>
            </a:r>
          </a:p>
          <a:p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Mar. 2004 : Lancement</a:t>
            </a:r>
          </a:p>
          <a:p>
            <a:pPr algn="just"/>
            <a:r>
              <a:rPr lang="fr-FR" sz="2400" dirty="0" smtClean="0"/>
              <a:t>Jan. 2014 : Approche de la comète </a:t>
            </a:r>
          </a:p>
          <a:p>
            <a:pPr algn="just"/>
            <a:r>
              <a:rPr lang="fr-FR" sz="2400" dirty="0" smtClean="0"/>
              <a:t>Nov</a:t>
            </a:r>
            <a:r>
              <a:rPr lang="fr-FR" sz="2400" dirty="0"/>
              <a:t>.</a:t>
            </a:r>
            <a:r>
              <a:rPr lang="fr-FR" sz="2400" dirty="0" smtClean="0"/>
              <a:t> 2014 : Atterrissage</a:t>
            </a:r>
          </a:p>
          <a:p>
            <a:pPr algn="just"/>
            <a:r>
              <a:rPr lang="fr-FR" sz="2400" dirty="0" smtClean="0"/>
              <a:t>Déc. 2015 : Fin de mission nominale</a:t>
            </a:r>
          </a:p>
          <a:p>
            <a:pPr algn="just"/>
            <a:endParaRPr lang="en-US" sz="2400" dirty="0"/>
          </a:p>
          <a:p>
            <a:endParaRPr lang="en-US" sz="2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6173"/>
            <a:ext cx="3312368" cy="26918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Image 1" descr="Rosetta_spacecraft_node_full_image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4563"/>
            <a:ext cx="3312368" cy="25887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16215" y="836712"/>
            <a:ext cx="1691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ESA/ROSETTA/OSIRIS</a:t>
            </a:r>
            <a:endParaRPr lang="en-US" sz="1100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67544" y="-27384"/>
            <a:ext cx="8229600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mission ROSETTA</a:t>
            </a:r>
            <a:endParaRPr lang="fr-FR" sz="2700" dirty="0"/>
          </a:p>
        </p:txBody>
      </p:sp>
    </p:spTree>
    <p:extLst>
      <p:ext uri="{BB962C8B-B14F-4D97-AF65-F5344CB8AC3E}">
        <p14:creationId xmlns:p14="http://schemas.microsoft.com/office/powerpoint/2010/main" val="11863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52648" y="1441148"/>
            <a:ext cx="4623808" cy="4652148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COmet</a:t>
            </a:r>
            <a:r>
              <a:rPr lang="en-US" sz="2400" dirty="0" smtClean="0"/>
              <a:t> Nucleus Sounding by </a:t>
            </a:r>
            <a:r>
              <a:rPr lang="en-US" sz="2400" dirty="0" err="1" smtClean="0"/>
              <a:t>Radiowave</a:t>
            </a:r>
            <a:r>
              <a:rPr lang="en-US" sz="2400" dirty="0" smtClean="0"/>
              <a:t> Transmission:</a:t>
            </a:r>
            <a:br>
              <a:rPr lang="en-US" sz="2400" dirty="0" smtClean="0"/>
            </a:br>
            <a:r>
              <a:rPr lang="en-US" sz="2000" dirty="0" err="1" smtClean="0"/>
              <a:t>tomographie</a:t>
            </a:r>
            <a:r>
              <a:rPr lang="en-US" sz="2000" dirty="0" smtClean="0"/>
              <a:t> radar du </a:t>
            </a:r>
            <a:r>
              <a:rPr lang="en-US" sz="2000" dirty="0" err="1" smtClean="0"/>
              <a:t>noyau</a:t>
            </a:r>
            <a:endParaRPr lang="en-US" sz="2400" dirty="0" smtClean="0"/>
          </a:p>
          <a:p>
            <a:pPr algn="just"/>
            <a:endParaRPr lang="en-US" sz="2400" dirty="0" smtClean="0"/>
          </a:p>
          <a:p>
            <a:r>
              <a:rPr lang="en-US" sz="2400" dirty="0" err="1" smtClean="0"/>
              <a:t>SimSERT</a:t>
            </a:r>
            <a:r>
              <a:rPr lang="en-US" sz="2400" dirty="0" smtClean="0"/>
              <a:t> : Propagation radar en transmission </a:t>
            </a:r>
            <a:r>
              <a:rPr lang="en-US" sz="2400" dirty="0" err="1" smtClean="0"/>
              <a:t>sur</a:t>
            </a:r>
            <a:r>
              <a:rPr lang="en-US" sz="2400" dirty="0" smtClean="0"/>
              <a:t> un grand </a:t>
            </a:r>
            <a:r>
              <a:rPr lang="en-US" sz="2400" dirty="0" err="1" smtClean="0"/>
              <a:t>domaine</a:t>
            </a:r>
            <a:r>
              <a:rPr lang="en-US" sz="2400" dirty="0" smtClean="0"/>
              <a:t> (≈ 5 km)	 </a:t>
            </a:r>
            <a:br>
              <a:rPr lang="en-US" sz="2400" dirty="0" smtClean="0"/>
            </a:br>
            <a:r>
              <a:rPr lang="en-US" sz="2400" dirty="0" smtClean="0"/>
              <a:t>	=&gt; </a:t>
            </a:r>
            <a:r>
              <a:rPr lang="en-US" sz="2400" b="1" dirty="0" smtClean="0"/>
              <a:t>ray-tracing</a:t>
            </a:r>
          </a:p>
          <a:p>
            <a:pPr algn="just"/>
            <a:endParaRPr lang="en-US" sz="2400" b="1" dirty="0" smtClean="0"/>
          </a:p>
          <a:p>
            <a:r>
              <a:rPr lang="en-US" sz="2400" dirty="0" err="1" smtClean="0"/>
              <a:t>Préparation</a:t>
            </a:r>
            <a:r>
              <a:rPr lang="en-US" sz="2400" dirty="0" smtClean="0"/>
              <a:t> </a:t>
            </a:r>
            <a:r>
              <a:rPr lang="en-US" sz="2400" dirty="0"/>
              <a:t>des </a:t>
            </a:r>
            <a:r>
              <a:rPr lang="en-US" sz="2400" b="1" dirty="0" err="1" smtClean="0"/>
              <a:t>opérations</a:t>
            </a:r>
            <a:r>
              <a:rPr lang="en-US" sz="2400" b="1" dirty="0" smtClean="0"/>
              <a:t> </a:t>
            </a:r>
            <a:r>
              <a:rPr lang="en-US" sz="2400" dirty="0" smtClean="0"/>
              <a:t>et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analyse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scientifique</a:t>
            </a:r>
            <a:endParaRPr lang="en-US" sz="2400" b="1" dirty="0" smtClean="0"/>
          </a:p>
          <a:p>
            <a:pPr algn="just"/>
            <a:endParaRPr lang="en-US" sz="2400" dirty="0"/>
          </a:p>
          <a:p>
            <a:endParaRPr lang="en-US" sz="2800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160079" y="1052735"/>
            <a:ext cx="3691841" cy="5250617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79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" y="1036282"/>
            <a:ext cx="9107230" cy="513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2014-10-15_CONSERT_Propag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028270"/>
            <a:ext cx="9132506" cy="513703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93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>
            <a:normAutofit/>
          </a:bodyPr>
          <a:lstStyle/>
          <a:p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Opérations : choix d’un site d’atterrissage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196752"/>
            <a:ext cx="7776864" cy="180020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Etablir des critères de choix pour CONSERT:</a:t>
            </a:r>
          </a:p>
          <a:p>
            <a:pPr lvl="1"/>
            <a:r>
              <a:rPr lang="fr-FR" sz="2400" dirty="0" smtClean="0"/>
              <a:t>Optimiser le retour scientifique</a:t>
            </a:r>
          </a:p>
          <a:p>
            <a:pPr lvl="1"/>
            <a:r>
              <a:rPr lang="fr-FR" sz="2400" dirty="0" smtClean="0"/>
              <a:t>Minimiser les risques opérationnels</a:t>
            </a:r>
            <a:endParaRPr lang="fr-FR" sz="24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" b="11245"/>
          <a:stretch/>
        </p:blipFill>
        <p:spPr bwMode="auto">
          <a:xfrm>
            <a:off x="1979712" y="2794580"/>
            <a:ext cx="6915042" cy="3586748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eur droit 18"/>
          <p:cNvCxnSpPr/>
          <p:nvPr/>
        </p:nvCxnSpPr>
        <p:spPr>
          <a:xfrm flipV="1">
            <a:off x="5482710" y="3998488"/>
            <a:ext cx="2890838" cy="48577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5437233" y="4612850"/>
            <a:ext cx="2936315" cy="447675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5046708" y="4541412"/>
            <a:ext cx="390525" cy="71438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5046708" y="4484263"/>
            <a:ext cx="436002" cy="57149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/>
          <p:cNvGrpSpPr/>
          <p:nvPr/>
        </p:nvGrpSpPr>
        <p:grpSpPr>
          <a:xfrm>
            <a:off x="-865707" y="2773031"/>
            <a:ext cx="6107677" cy="3811975"/>
            <a:chOff x="223551" y="1070172"/>
            <a:chExt cx="4266776" cy="2663016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52" y="1070172"/>
              <a:ext cx="4266775" cy="266301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52" y="1070172"/>
              <a:ext cx="4266775" cy="2663016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51" y="1070173"/>
              <a:ext cx="4266776" cy="2663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664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>
            <a:normAutofit/>
          </a:bodyPr>
          <a:lstStyle/>
          <a:p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Opérations : choix d’un site d’atterrissage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://www.esa.int/var/esa/storage/images/esa_multimedia/images/2014/08/philae_candidate_landing_sites/14732163-1-eng-GB/Philae_candidate_landing_sit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" y="3501008"/>
            <a:ext cx="8971858" cy="299295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672208"/>
            <a:ext cx="8229600" cy="1540768"/>
          </a:xfrm>
        </p:spPr>
        <p:txBody>
          <a:bodyPr>
            <a:normAutofit/>
          </a:bodyPr>
          <a:lstStyle/>
          <a:p>
            <a:r>
              <a:rPr lang="fr-FR" sz="2800" dirty="0" smtClean="0"/>
              <a:t>5 Sites “atterrissables” proposés par les équipes de mécanique de vol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533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esa.int/var/esa/storage/images/esa_multimedia/images/2014/08/philae_candidate_landing_sites/14732163-1-eng-GB/Philae_candidate_landing_sit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" y="3717032"/>
            <a:ext cx="8971858" cy="299295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>
            <a:normAutofit/>
          </a:bodyPr>
          <a:lstStyle/>
          <a:p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Opérations : choix d’un site d’atterrissage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D:\rogezy\12_OPE\01_LTP_Analysis\2014-08-29 LSSP 5 sites\skyMapsStats\DTM_2\SkyMaps_Stats_Decimated_2_DTM_2_38.0_30_Constant_genCountsRatioOnlyT_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44403"/>
            <a:ext cx="3613682" cy="288010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rogezy\12_OPE\01_LTP_Analysis\2014-08-29 LSSP 5 sites\skyMapsStats\DTM_3\SkyMaps_Stats_Decimated_2_DTM_3_38.0_30_Constant_genCountsRatioOnlyT_Fu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44403"/>
            <a:ext cx="3468218" cy="286128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/>
          <p:cNvCxnSpPr/>
          <p:nvPr/>
        </p:nvCxnSpPr>
        <p:spPr>
          <a:xfrm flipH="1" flipV="1">
            <a:off x="3203848" y="3717032"/>
            <a:ext cx="504056" cy="108012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  <a:scene3d>
            <a:camera prst="orthographicFront"/>
            <a:lightRig rig="threePt" dir="t"/>
          </a:scene3d>
          <a:sp3d contourW="19050">
            <a:contourClr>
              <a:schemeClr val="tx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7020272" y="3717032"/>
            <a:ext cx="216024" cy="576064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  <a:scene3d>
            <a:camera prst="orthographicFront"/>
            <a:lightRig rig="threePt" dir="t"/>
          </a:scene3d>
          <a:sp3d contourW="19050">
            <a:contourClr>
              <a:schemeClr val="tx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16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26976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Opérations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choix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d’un site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d’atterrissage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space réservé du contenu 3"/>
          <p:cNvSpPr>
            <a:spLocks noGrp="1"/>
          </p:cNvSpPr>
          <p:nvPr>
            <p:ph idx="1"/>
          </p:nvPr>
        </p:nvSpPr>
        <p:spPr>
          <a:xfrm>
            <a:off x="3491880" y="1196752"/>
            <a:ext cx="5400600" cy="5184576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Pour </a:t>
            </a:r>
            <a:r>
              <a:rPr lang="en-US" sz="2800" dirty="0" err="1" smtClean="0"/>
              <a:t>chacun</a:t>
            </a:r>
            <a:r>
              <a:rPr lang="en-US" sz="2800" dirty="0" smtClean="0"/>
              <a:t> des 5 sites: </a:t>
            </a:r>
          </a:p>
          <a:p>
            <a:pPr lvl="1"/>
            <a:r>
              <a:rPr lang="en-US" sz="2000" b="1" dirty="0" smtClean="0"/>
              <a:t>≈ 1000 </a:t>
            </a:r>
            <a:r>
              <a:rPr lang="en-US" sz="2000" dirty="0" smtClean="0"/>
              <a:t>simulations “embarrassingly parallel”</a:t>
            </a:r>
            <a:r>
              <a:rPr lang="en-US" sz="2000" b="1" dirty="0" smtClean="0"/>
              <a:t> </a:t>
            </a:r>
            <a:r>
              <a:rPr lang="en-US" sz="2000" dirty="0" smtClean="0"/>
              <a:t>pour la </a:t>
            </a:r>
            <a:r>
              <a:rPr lang="en-US" sz="2000" dirty="0" err="1" smtClean="0"/>
              <a:t>cartographie</a:t>
            </a:r>
            <a:endParaRPr lang="en-US" sz="2000" dirty="0" smtClean="0"/>
          </a:p>
          <a:p>
            <a:pPr lvl="1"/>
            <a:r>
              <a:rPr lang="en-US" sz="2000" b="1" dirty="0" smtClean="0"/>
              <a:t>≈ 2 à 3 h</a:t>
            </a:r>
            <a:r>
              <a:rPr lang="en-US" sz="2000" dirty="0" smtClean="0"/>
              <a:t> de </a:t>
            </a:r>
            <a:r>
              <a:rPr lang="en-US" sz="2000" dirty="0" err="1" smtClean="0"/>
              <a:t>calcul</a:t>
            </a:r>
            <a:r>
              <a:rPr lang="en-US" sz="2000" dirty="0" smtClean="0"/>
              <a:t> par simulation</a:t>
            </a:r>
          </a:p>
          <a:p>
            <a:pPr lvl="1"/>
            <a:r>
              <a:rPr lang="en-US" sz="2000" b="1" dirty="0" smtClean="0"/>
              <a:t>30 GB </a:t>
            </a:r>
            <a:r>
              <a:rPr lang="en-US" sz="2000" dirty="0" smtClean="0"/>
              <a:t>de </a:t>
            </a:r>
            <a:r>
              <a:rPr lang="en-US" sz="2000" dirty="0" err="1" smtClean="0"/>
              <a:t>données</a:t>
            </a:r>
            <a:r>
              <a:rPr lang="en-US" sz="2000" dirty="0" smtClean="0"/>
              <a:t> </a:t>
            </a:r>
            <a:r>
              <a:rPr lang="en-US" sz="2000" dirty="0" err="1" smtClean="0"/>
              <a:t>intermédiaires</a:t>
            </a:r>
            <a:r>
              <a:rPr lang="en-US" sz="2000" dirty="0" smtClean="0"/>
              <a:t> par simulation (cache local)</a:t>
            </a:r>
          </a:p>
          <a:p>
            <a:pPr lvl="1"/>
            <a:r>
              <a:rPr lang="en-US" sz="2000" b="1" dirty="0" smtClean="0"/>
              <a:t>1 </a:t>
            </a:r>
            <a:r>
              <a:rPr lang="en-US" sz="2000" b="1" dirty="0" err="1" smtClean="0"/>
              <a:t>noeud</a:t>
            </a:r>
            <a:r>
              <a:rPr lang="en-US" sz="2000" b="1" dirty="0" smtClean="0"/>
              <a:t> / max 8 GB RAM </a:t>
            </a:r>
            <a:r>
              <a:rPr lang="en-US" sz="2000" dirty="0" smtClean="0"/>
              <a:t>par simulation</a:t>
            </a:r>
          </a:p>
          <a:p>
            <a:pPr lvl="1"/>
            <a:endParaRPr lang="en-US" sz="2000" dirty="0"/>
          </a:p>
          <a:p>
            <a:r>
              <a:rPr lang="en-US" sz="2800" dirty="0" smtClean="0"/>
              <a:t>Jobs </a:t>
            </a:r>
            <a:r>
              <a:rPr lang="en-US" sz="2800" dirty="0" err="1" smtClean="0"/>
              <a:t>exécutés</a:t>
            </a:r>
            <a:r>
              <a:rPr lang="en-US" sz="2800" dirty="0" smtClean="0"/>
              <a:t> </a:t>
            </a:r>
            <a:r>
              <a:rPr lang="en-US" sz="2800" dirty="0" err="1" smtClean="0"/>
              <a:t>en</a:t>
            </a:r>
            <a:r>
              <a:rPr lang="en-US" sz="2800" dirty="0" smtClean="0"/>
              <a:t> mode grille </a:t>
            </a:r>
            <a:r>
              <a:rPr lang="en-US" sz="2800" dirty="0" err="1" smtClean="0"/>
              <a:t>prioritaire</a:t>
            </a:r>
            <a:r>
              <a:rPr lang="en-US" sz="2800" dirty="0" smtClean="0"/>
              <a:t>: </a:t>
            </a:r>
          </a:p>
          <a:p>
            <a:pPr lvl="1"/>
            <a:r>
              <a:rPr lang="en-US" sz="2000" b="1" dirty="0" smtClean="0"/>
              <a:t>temps </a:t>
            </a:r>
            <a:r>
              <a:rPr lang="en-US" sz="2000" b="1" dirty="0" err="1" smtClean="0"/>
              <a:t>limité</a:t>
            </a:r>
            <a:r>
              <a:rPr lang="en-US" sz="2000" b="1" dirty="0" smtClean="0"/>
              <a:t> </a:t>
            </a:r>
            <a:r>
              <a:rPr lang="en-US" sz="2000" dirty="0" err="1" smtClean="0"/>
              <a:t>dans</a:t>
            </a:r>
            <a:r>
              <a:rPr lang="en-US" sz="2000" dirty="0" smtClean="0"/>
              <a:t> le </a:t>
            </a:r>
            <a:r>
              <a:rPr lang="en-US" sz="2000" dirty="0" err="1" smtClean="0"/>
              <a:t>processus</a:t>
            </a:r>
            <a:r>
              <a:rPr lang="en-US" sz="2000" dirty="0" smtClean="0"/>
              <a:t> de </a:t>
            </a:r>
            <a:r>
              <a:rPr lang="en-US" sz="2000" dirty="0" err="1" smtClean="0"/>
              <a:t>décision</a:t>
            </a:r>
            <a:endParaRPr lang="en-US" sz="2000" dirty="0" smtClean="0"/>
          </a:p>
          <a:p>
            <a:pPr lvl="1"/>
            <a:r>
              <a:rPr lang="en-US" sz="2000" dirty="0" err="1" smtClean="0"/>
              <a:t>Utilisation</a:t>
            </a:r>
            <a:r>
              <a:rPr lang="en-US" sz="2000" dirty="0" smtClean="0"/>
              <a:t> d’un maximum de clusters (R2D2/</a:t>
            </a:r>
            <a:r>
              <a:rPr lang="en-US" sz="2000" dirty="0" err="1" smtClean="0"/>
              <a:t>Fostino</a:t>
            </a:r>
            <a:r>
              <a:rPr lang="en-US" sz="2000" dirty="0" smtClean="0"/>
              <a:t>, </a:t>
            </a:r>
            <a:r>
              <a:rPr lang="en-US" sz="2000" dirty="0" err="1" smtClean="0"/>
              <a:t>Gofree</a:t>
            </a:r>
            <a:r>
              <a:rPr lang="en-US" sz="2000" dirty="0" smtClean="0"/>
              <a:t>, …)</a:t>
            </a:r>
          </a:p>
          <a:p>
            <a:endParaRPr lang="en-US" dirty="0" smtClean="0"/>
          </a:p>
          <a:p>
            <a:r>
              <a:rPr lang="en-US" sz="2800" dirty="0" smtClean="0"/>
              <a:t>Total de </a:t>
            </a:r>
            <a:r>
              <a:rPr lang="en-US" sz="2800" b="1" dirty="0" smtClean="0"/>
              <a:t>2.5 TB </a:t>
            </a:r>
            <a:r>
              <a:rPr lang="en-US" sz="2800" dirty="0" err="1" smtClean="0"/>
              <a:t>résultats</a:t>
            </a:r>
            <a:r>
              <a:rPr lang="en-US" sz="2800" dirty="0" smtClean="0"/>
              <a:t> =&gt; </a:t>
            </a:r>
            <a:r>
              <a:rPr lang="en-US" sz="2800" dirty="0" err="1" smtClean="0"/>
              <a:t>iRODS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 smtClean="0"/>
              <a:t>Réduction</a:t>
            </a:r>
            <a:r>
              <a:rPr lang="en-US" sz="2800" dirty="0" smtClean="0"/>
              <a:t> : </a:t>
            </a:r>
            <a:br>
              <a:rPr lang="en-US" sz="2800" dirty="0" smtClean="0"/>
            </a:br>
            <a:r>
              <a:rPr lang="en-US" sz="2400" dirty="0" err="1" smtClean="0"/>
              <a:t>indicateurs</a:t>
            </a:r>
            <a:r>
              <a:rPr lang="en-US" sz="2400" dirty="0" smtClean="0"/>
              <a:t> </a:t>
            </a:r>
            <a:r>
              <a:rPr lang="en-US" sz="2400" dirty="0" err="1" smtClean="0"/>
              <a:t>statistiques</a:t>
            </a:r>
            <a:r>
              <a:rPr lang="en-US" sz="2400" dirty="0" smtClean="0"/>
              <a:t>, </a:t>
            </a:r>
            <a:r>
              <a:rPr lang="en-US" sz="2400" dirty="0" err="1" smtClean="0"/>
              <a:t>cartes</a:t>
            </a:r>
            <a:r>
              <a:rPr lang="en-US" sz="2400" dirty="0" smtClean="0"/>
              <a:t> =&gt; Luke6</a:t>
            </a:r>
            <a:endParaRPr lang="en-US" sz="2400" dirty="0"/>
          </a:p>
        </p:txBody>
      </p:sp>
      <p:pic>
        <p:nvPicPr>
          <p:cNvPr id="5" name="Picture 2" descr="D:\rogezy\00_Gestion\04_Presentations\2015-05-13 CIMENT user day\CiGri_LS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12776"/>
            <a:ext cx="3294483" cy="4536504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447</Words>
  <Application>Microsoft Office PowerPoint</Application>
  <PresentationFormat>Affichage à l'écran (4:3)</PresentationFormat>
  <Paragraphs>112</Paragraphs>
  <Slides>17</Slides>
  <Notes>17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CONSERT / ROSETTA Utilisation de la grille CIMENT</vt:lpstr>
      <vt:lpstr>Présentation PowerPoint</vt:lpstr>
      <vt:lpstr>Présentation PowerPoint</vt:lpstr>
      <vt:lpstr>CONSERT</vt:lpstr>
      <vt:lpstr>CONSERT</vt:lpstr>
      <vt:lpstr>Opérations : choix d’un site d’atterrissage</vt:lpstr>
      <vt:lpstr>Opérations : choix d’un site d’atterrissage</vt:lpstr>
      <vt:lpstr>Opérations : choix d’un site d’atterrissage</vt:lpstr>
      <vt:lpstr>Opérations : choix d’un site d’atterrissage</vt:lpstr>
      <vt:lpstr>Touchdown !</vt:lpstr>
      <vt:lpstr>Touchdown !</vt:lpstr>
      <vt:lpstr>Touchdown !</vt:lpstr>
      <vt:lpstr>Touchdown !</vt:lpstr>
      <vt:lpstr>Touchdown !</vt:lpstr>
      <vt:lpstr>Analyse des premières mesures</vt:lpstr>
      <vt:lpstr>Analyse des premières mesures</vt:lpstr>
      <vt:lpstr>Petit retour d’expérience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SimSERT Un cas d’utilisation pour HDF5/VTK/ParaView</dc:title>
  <dc:creator>rogezy</dc:creator>
  <cp:lastModifiedBy>rogezy</cp:lastModifiedBy>
  <cp:revision>131</cp:revision>
  <dcterms:created xsi:type="dcterms:W3CDTF">2015-04-08T15:45:38Z</dcterms:created>
  <dcterms:modified xsi:type="dcterms:W3CDTF">2015-05-19T06:58:03Z</dcterms:modified>
</cp:coreProperties>
</file>